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4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8" r:id="rId3"/>
    <p:sldId id="259" r:id="rId4"/>
    <p:sldId id="257" r:id="rId5"/>
    <p:sldId id="272" r:id="rId6"/>
    <p:sldId id="261" r:id="rId7"/>
    <p:sldId id="265" r:id="rId8"/>
    <p:sldId id="263" r:id="rId9"/>
    <p:sldId id="266" r:id="rId10"/>
    <p:sldId id="262" r:id="rId11"/>
    <p:sldId id="267" r:id="rId12"/>
    <p:sldId id="258" r:id="rId13"/>
    <p:sldId id="269" r:id="rId14"/>
    <p:sldId id="270" r:id="rId1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AFC6D333-3DE2-4760-A736-A0C1B37EDD8C}">
          <p14:sldIdLst>
            <p14:sldId id="256"/>
            <p14:sldId id="268"/>
          </p14:sldIdLst>
        </p14:section>
        <p14:section name="Caractéristiques de Trains Canada inc." id="{807A4A90-6CEA-4E6D-869B-66EDD6919072}">
          <p14:sldIdLst>
            <p14:sldId id="259"/>
            <p14:sldId id="257"/>
            <p14:sldId id="272"/>
          </p14:sldIdLst>
        </p14:section>
        <p14:section name="Forfaits de Trains Canada" id="{76DFC470-2DB4-4EF5-AA4C-DF9076EDFE73}">
          <p14:sldIdLst>
            <p14:sldId id="261"/>
            <p14:sldId id="265"/>
            <p14:sldId id="263"/>
            <p14:sldId id="266"/>
            <p14:sldId id="262"/>
            <p14:sldId id="267"/>
            <p14:sldId id="258"/>
          </p14:sldIdLst>
        </p14:section>
        <p14:section name="Données de VTA" id="{A1F2A801-FA02-46E6-9B15-3754EB2E7ADD}">
          <p14:sldIdLst>
            <p14:sldId id="26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4" autoAdjust="0"/>
  </p:normalViewPr>
  <p:slideViewPr>
    <p:cSldViewPr>
      <p:cViewPr varScale="1">
        <p:scale>
          <a:sx n="83" d="100"/>
          <a:sy n="83" d="100"/>
        </p:scale>
        <p:origin x="-2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684" y="-90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lang="fr-CA" sz="1800" baseline="0" noProof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fr-CA" sz="1800" baseline="0" noProof="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Sondage sur les vacances</a:t>
            </a:r>
            <a:endParaRPr lang="fr-CA" sz="1800" baseline="0" noProof="0" dirty="0"/>
          </a:p>
        </c:rich>
      </c:tx>
      <c:layout/>
      <c:overlay val="0"/>
      <c:spPr>
        <a:gradFill rotWithShape="1">
          <a:gsLst>
            <a:gs pos="0">
              <a:schemeClr val="accent5"/>
            </a:gs>
            <a:gs pos="100000">
              <a:schemeClr val="accent5">
                <a:shade val="48000"/>
                <a:satMod val="180000"/>
                <a:lumMod val="94000"/>
              </a:schemeClr>
            </a:gs>
            <a:gs pos="100000">
              <a:schemeClr val="accent5">
                <a:shade val="48000"/>
                <a:satMod val="180000"/>
                <a:lumMod val="94000"/>
              </a:schemeClr>
            </a:gs>
          </a:gsLst>
          <a:lin ang="414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Train standard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</c:spPr>
          <c:invertIfNegative val="0"/>
          <c:dLbls>
            <c:dLbl>
              <c:idx val="1"/>
              <c:layout>
                <c:manualLayout>
                  <c:x val="-5.0000000000000001E-3"/>
                  <c:y val="1.06382978723404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0"/>
        <c:axId val="73628288"/>
        <c:axId val="79586048"/>
      </c:barChart>
      <c:catAx>
        <c:axId val="73628288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lang="fr-CA" sz="1700" baseline="0" noProof="0"/>
                </a:pPr>
                <a:r>
                  <a:rPr lang="fr-CA" sz="1700" baseline="0" noProof="0" dirty="0" smtClean="0"/>
                  <a:t> Catégories </a:t>
                </a:r>
                <a:endParaRPr lang="fr-CA" sz="1700" baseline="0" noProof="0" dirty="0"/>
              </a:p>
            </c:rich>
          </c:tx>
          <c:layout>
            <c:manualLayout>
              <c:xMode val="edge"/>
              <c:yMode val="edge"/>
              <c:x val="1.155115511551155E-2"/>
              <c:y val="0.31880884570279777"/>
            </c:manualLayout>
          </c:layout>
          <c:overlay val="0"/>
          <c:spPr>
            <a:ln>
              <a:solidFill>
                <a:schemeClr val="accent2"/>
              </a:solidFill>
            </a:ln>
          </c:spPr>
        </c:title>
        <c:majorTickMark val="none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9586048"/>
        <c:crosses val="autoZero"/>
        <c:auto val="1"/>
        <c:lblAlgn val="ctr"/>
        <c:lblOffset val="100"/>
        <c:noMultiLvlLbl val="0"/>
      </c:catAx>
      <c:valAx>
        <c:axId val="79586048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 lang="fr-CA" sz="1700" baseline="0" noProof="0"/>
                </a:pPr>
                <a:r>
                  <a:rPr lang="fr-CA" sz="1700" baseline="0" noProof="0" dirty="0"/>
                  <a:t>% </a:t>
                </a:r>
                <a:r>
                  <a:rPr lang="fr-CA" sz="1700" baseline="0" noProof="0" dirty="0" smtClean="0"/>
                  <a:t>du total</a:t>
                </a:r>
                <a:endParaRPr lang="fr-CA" sz="1700" baseline="0" noProof="0" dirty="0"/>
              </a:p>
            </c:rich>
          </c:tx>
          <c:layout/>
          <c:overlay val="0"/>
          <c:spPr>
            <a:ln>
              <a:solidFill>
                <a:schemeClr val="accent2"/>
              </a:solidFill>
            </a:ln>
          </c:spPr>
        </c:title>
        <c:numFmt formatCode="0%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628288"/>
        <c:crosses val="autoZero"/>
        <c:crossBetween val="between"/>
      </c:valAx>
    </c:plotArea>
    <c:legend>
      <c:legendPos val="r"/>
      <c:layout/>
      <c:overlay val="0"/>
      <c:spPr>
        <a:ln>
          <a:solidFill>
            <a:schemeClr val="accent4"/>
          </a:solidFill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</a:t>
          </a:r>
          <a:r>
            <a:rPr lang="fr-CA" b="1" baseline="0" noProof="0" dirty="0" smtClean="0"/>
            <a:t>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</a:t>
          </a:r>
          <a:br>
            <a:rPr lang="fr-CA" b="1" baseline="0" noProof="0" dirty="0" smtClean="0"/>
          </a:br>
          <a:r>
            <a:rPr lang="fr-CA" b="1" baseline="0" noProof="0" dirty="0" smtClean="0"/>
            <a:t>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EA6392-A767-47CE-AA90-187CD0D7074B}" type="presOf" srcId="{3C085BB0-AFD7-4400-A08A-6DE937C8EE3A}" destId="{52842349-8529-40BE-8A50-6BB8A9DB30BC}" srcOrd="0" destOrd="0" presId="urn:microsoft.com/office/officeart/2005/8/layout/matrix3"/>
    <dgm:cxn modelId="{9AB2DEC3-F2F5-4943-917C-0203AF2BE37C}" type="presOf" srcId="{DEDCFEBB-E030-4195-B706-40D05B9B2850}" destId="{9D32BB8D-AF11-416B-8CF7-8AE516501015}" srcOrd="0" destOrd="0" presId="urn:microsoft.com/office/officeart/2005/8/layout/matrix3"/>
    <dgm:cxn modelId="{A6EF7FA0-2E59-4426-8BA0-632045219D6A}" srcId="{3C085BB0-AFD7-4400-A08A-6DE937C8EE3A}" destId="{840A4103-4F7B-4E4D-8FA0-F90E116C77BC}" srcOrd="1" destOrd="0" parTransId="{70DD6629-AA02-44E9-A2F9-E63F101FF914}" sibTransId="{1679C3F4-0DB7-40C1-82D0-471EB42CEAB5}"/>
    <dgm:cxn modelId="{BA630D8C-2DA0-4826-8B54-6D3C9E09BC2C}" type="presOf" srcId="{B651DDC4-D40B-4A3F-BC62-BA3EA232EE3A}" destId="{ADC2CE15-BE7F-4FDD-A4DA-28EF8A59154E}" srcOrd="0" destOrd="0" presId="urn:microsoft.com/office/officeart/2005/8/layout/matrix3"/>
    <dgm:cxn modelId="{346190DE-789F-4072-8F1F-7B8B808423C0}" type="presOf" srcId="{AC795A32-7318-4CF7-A8D8-BA05432A8B08}" destId="{CCEAE932-E5F7-49C7-AEB9-D1A0E0FD92F5}" srcOrd="0" destOrd="0" presId="urn:microsoft.com/office/officeart/2005/8/layout/matrix3"/>
    <dgm:cxn modelId="{B61A727B-FC1F-480A-8A88-E35138EB91CC}" srcId="{3C085BB0-AFD7-4400-A08A-6DE937C8EE3A}" destId="{B651DDC4-D40B-4A3F-BC62-BA3EA232EE3A}" srcOrd="0" destOrd="0" parTransId="{B75CE688-B4FC-453E-B5BB-3E5251E2063E}" sibTransId="{64B39F76-9C33-4814-9921-F075A592A27C}"/>
    <dgm:cxn modelId="{7DC46F65-4F06-473B-995F-9EA4AA24ABA2}" type="presOf" srcId="{840A4103-4F7B-4E4D-8FA0-F90E116C77BC}" destId="{9A7C79F0-C5C5-483A-8666-9CC474B1B7F0}" srcOrd="0" destOrd="0" presId="urn:microsoft.com/office/officeart/2005/8/layout/matrix3"/>
    <dgm:cxn modelId="{E7771D13-0C3D-4149-B170-C25BC6CD02DA}" srcId="{3C085BB0-AFD7-4400-A08A-6DE937C8EE3A}" destId="{DEDCFEBB-E030-4195-B706-40D05B9B2850}" srcOrd="2" destOrd="0" parTransId="{01178190-E13E-44C8-9603-B9615462D4DF}" sibTransId="{E3639C0B-F463-4311-A21D-C62DC8FEC133}"/>
    <dgm:cxn modelId="{F74E0882-651F-4E5D-9D5A-17C3B1D55DAA}" srcId="{3C085BB0-AFD7-4400-A08A-6DE937C8EE3A}" destId="{AC795A32-7318-4CF7-A8D8-BA05432A8B08}" srcOrd="3" destOrd="0" parTransId="{FD992782-42D6-4FDF-8C9D-363DC67B56E6}" sibTransId="{E4491393-1A95-469B-89BC-8BBC0F1B6998}"/>
    <dgm:cxn modelId="{FEAA9132-DDCA-4F09-94B6-7C2B02D9BA67}" type="presParOf" srcId="{52842349-8529-40BE-8A50-6BB8A9DB30BC}" destId="{F24ED86F-157F-481A-8CD4-1709413E51EF}" srcOrd="0" destOrd="0" presId="urn:microsoft.com/office/officeart/2005/8/layout/matrix3"/>
    <dgm:cxn modelId="{2A77E381-A87F-4FAC-B78A-D1865B6FDC1B}" type="presParOf" srcId="{52842349-8529-40BE-8A50-6BB8A9DB30BC}" destId="{ADC2CE15-BE7F-4FDD-A4DA-28EF8A59154E}" srcOrd="1" destOrd="0" presId="urn:microsoft.com/office/officeart/2005/8/layout/matrix3"/>
    <dgm:cxn modelId="{C95A2725-5262-485C-8906-DC2533981093}" type="presParOf" srcId="{52842349-8529-40BE-8A50-6BB8A9DB30BC}" destId="{9A7C79F0-C5C5-483A-8666-9CC474B1B7F0}" srcOrd="2" destOrd="0" presId="urn:microsoft.com/office/officeart/2005/8/layout/matrix3"/>
    <dgm:cxn modelId="{F6E95AAE-16B4-44D5-A82D-83948CC95FC3}" type="presParOf" srcId="{52842349-8529-40BE-8A50-6BB8A9DB30BC}" destId="{9D32BB8D-AF11-416B-8CF7-8AE516501015}" srcOrd="3" destOrd="0" presId="urn:microsoft.com/office/officeart/2005/8/layout/matrix3"/>
    <dgm:cxn modelId="{E067F550-0F16-48F2-8CD8-E971C9A7D7D3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972325" y="0"/>
          <a:ext cx="3579849" cy="3579849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1312411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</a:t>
          </a:r>
          <a:r>
            <a:rPr lang="fr-CA" sz="2100" b="1" kern="1200" baseline="0" noProof="0" dirty="0" smtClean="0"/>
            <a:t>exclusif</a:t>
          </a:r>
          <a:endParaRPr lang="fr-CA" sz="2100" kern="1200" noProof="0" dirty="0"/>
        </a:p>
      </dsp:txBody>
      <dsp:txXfrm>
        <a:off x="1380565" y="408239"/>
        <a:ext cx="1259833" cy="1259833"/>
      </dsp:txXfrm>
    </dsp:sp>
    <dsp:sp modelId="{9A7C79F0-C5C5-483A-8666-9CC474B1B7F0}">
      <dsp:nvSpPr>
        <dsp:cNvPr id="0" name=""/>
        <dsp:cNvSpPr/>
      </dsp:nvSpPr>
      <dsp:spPr>
        <a:xfrm>
          <a:off x="2815947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2884101" y="408239"/>
        <a:ext cx="1259833" cy="1259833"/>
      </dsp:txXfrm>
    </dsp:sp>
    <dsp:sp modelId="{9D32BB8D-AF11-416B-8CF7-8AE516501015}">
      <dsp:nvSpPr>
        <dsp:cNvPr id="0" name=""/>
        <dsp:cNvSpPr/>
      </dsp:nvSpPr>
      <dsp:spPr>
        <a:xfrm>
          <a:off x="1312411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1380565" y="1911776"/>
        <a:ext cx="1259833" cy="1259833"/>
      </dsp:txXfrm>
    </dsp:sp>
    <dsp:sp modelId="{CCEAE932-E5F7-49C7-AEB9-D1A0E0FD92F5}">
      <dsp:nvSpPr>
        <dsp:cNvPr id="0" name=""/>
        <dsp:cNvSpPr/>
      </dsp:nvSpPr>
      <dsp:spPr>
        <a:xfrm>
          <a:off x="2815947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</a:t>
          </a:r>
          <a:br>
            <a:rPr lang="fr-CA" sz="2100" b="1" kern="1200" baseline="0" noProof="0" dirty="0" smtClean="0"/>
          </a:br>
          <a:r>
            <a:rPr lang="fr-CA" sz="2100" b="1" kern="1200" baseline="0" noProof="0" dirty="0" smtClean="0"/>
            <a:t>de luxe</a:t>
          </a:r>
          <a:endParaRPr lang="fr-CA" sz="2100" kern="1200" noProof="0" dirty="0"/>
        </a:p>
      </dsp:txBody>
      <dsp:txXfrm>
        <a:off x="2884101" y="1911776"/>
        <a:ext cx="1259833" cy="1259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Canadian Train Tours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Your Name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31DFE-932F-4766-84AE-CD51E590EEA4}" type="datetimeFigureOut">
              <a:rPr lang="en-US" smtClean="0"/>
              <a:t>3/28/2011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/>
              <a:t>2/18/2013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Your 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783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305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391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667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985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450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01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372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79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77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6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subtitle style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608FF-C342-4F52-BEE9-EB2A449032CF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96578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14400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6981701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14400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988175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4963584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2938992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936835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959268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55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843148" y="1219200"/>
            <a:ext cx="7493330" cy="3581400"/>
          </a:xfrm>
        </p:spPr>
        <p:txBody>
          <a:bodyPr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77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9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1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9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1" y="1576106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5" y="2253387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87" y="1"/>
            <a:ext cx="913896" cy="906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9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CA" noProof="0" dirty="0" smtClean="0"/>
              <a:t>Click </a:t>
            </a:r>
            <a:r>
              <a:rPr lang="fr-CA" noProof="0" dirty="0" err="1" smtClean="0"/>
              <a:t>icon</a:t>
            </a:r>
            <a:r>
              <a:rPr lang="fr-CA" noProof="0" dirty="0" smtClean="0"/>
              <a:t> to </a:t>
            </a:r>
            <a:r>
              <a:rPr lang="fr-CA" noProof="0" dirty="0" err="1" smtClean="0"/>
              <a:t>add</a:t>
            </a:r>
            <a:r>
              <a:rPr lang="fr-CA" noProof="0" dirty="0" smtClean="0"/>
              <a:t> </a:t>
            </a:r>
            <a:r>
              <a:rPr lang="fr-CA" noProof="0" dirty="0" err="1" smtClean="0"/>
              <a:t>picture</a:t>
            </a:r>
            <a:endParaRPr lang="fr-CA" noProof="0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4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2/16/2013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1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77" y="5051295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2" y="1100629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5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9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" y="0"/>
            <a:ext cx="913896" cy="9068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38138" indent="-338138" algn="l" defTabSz="914400" rtl="0" eaLnBrk="1" latinLnBrk="0" hangingPunct="1">
        <a:spcBef>
          <a:spcPts val="300"/>
        </a:spcBef>
        <a:buClr>
          <a:schemeClr val="accent4"/>
        </a:buClr>
        <a:buSzPct val="80000"/>
        <a:buFont typeface="Webdings" pitchFamily="18" charset="2"/>
        <a:buChar char="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77850" indent="-163513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923544" indent="0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0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Excel_Worksheet2.xlsx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362706" y="1258259"/>
            <a:ext cx="5961923" cy="1011820"/>
          </a:xfrm>
        </p:spPr>
        <p:txBody>
          <a:bodyPr>
            <a:noAutofit/>
          </a:bodyPr>
          <a:lstStyle/>
          <a:p>
            <a:r>
              <a:rPr lang="fr-CA" sz="3200" dirty="0"/>
              <a:t>Série de </a:t>
            </a:r>
            <a:r>
              <a:rPr lang="fr-CA" sz="3200" dirty="0" smtClean="0"/>
              <a:t>circuits d’aventure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body" sz="half" idx="2"/>
          </p:nvPr>
        </p:nvSpPr>
        <p:spPr>
          <a:xfrm rot="19140000">
            <a:off x="1042878" y="1947888"/>
            <a:ext cx="6096545" cy="1044985"/>
          </a:xfrm>
        </p:spPr>
        <p:txBody>
          <a:bodyPr>
            <a:noAutofit/>
          </a:bodyPr>
          <a:lstStyle/>
          <a:p>
            <a:r>
              <a:rPr lang="fr-CA" sz="2400" dirty="0"/>
              <a:t>Le Canada en train</a:t>
            </a:r>
          </a:p>
          <a:p>
            <a:r>
              <a:rPr lang="fr-CA" sz="2000" dirty="0"/>
              <a:t>Voyages Tour Aventure</a:t>
            </a:r>
            <a:endParaRPr lang="en-US" sz="2000" dirty="0" smtClean="0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4876799" y="6361322"/>
            <a:ext cx="4056797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 smtClean="0"/>
              <a:t>LA meilleure expérience mondiale du voyage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444240" cy="371246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fr-CA" sz="2900" dirty="0"/>
              <a:t>Itinéraire : Vancouver – Prince George – Jasper</a:t>
            </a:r>
          </a:p>
          <a:p>
            <a:pPr lvl="0">
              <a:spcAft>
                <a:spcPts val="600"/>
              </a:spcAft>
            </a:pPr>
            <a:r>
              <a:rPr lang="fr-CA" sz="3100" dirty="0" smtClean="0"/>
              <a:t>     </a:t>
            </a:r>
            <a:r>
              <a:rPr lang="fr-CA" sz="2600" dirty="0" smtClean="0"/>
              <a:t>Aperçu </a:t>
            </a:r>
            <a:r>
              <a:rPr lang="fr-CA" sz="2600" dirty="0"/>
              <a:t>du circuit</a:t>
            </a:r>
          </a:p>
          <a:p>
            <a:pPr lvl="1">
              <a:spcAft>
                <a:spcPts val="600"/>
              </a:spcAft>
            </a:pPr>
            <a:r>
              <a:rPr lang="fr-CA" sz="2600" dirty="0"/>
              <a:t>Explorations au Pays de l’or par les champs aurifères de Franklin et Elk Herd</a:t>
            </a:r>
          </a:p>
          <a:p>
            <a:pPr lvl="1">
              <a:spcAft>
                <a:spcPts val="600"/>
              </a:spcAft>
            </a:pPr>
            <a:r>
              <a:rPr lang="fr-CA" sz="2600" dirty="0"/>
              <a:t>Paysages spectaculaires le long des lacs Anderson et Seton</a:t>
            </a:r>
          </a:p>
          <a:p>
            <a:pPr lvl="1">
              <a:spcAft>
                <a:spcPts val="600"/>
              </a:spcAft>
            </a:pPr>
            <a:r>
              <a:rPr lang="fr-CA" sz="2600" dirty="0"/>
              <a:t>La forêt pluviale côtière –une des plus grandes au monde</a:t>
            </a:r>
          </a:p>
          <a:p>
            <a:pPr lvl="1">
              <a:spcAft>
                <a:spcPts val="600"/>
              </a:spcAft>
            </a:pPr>
            <a:r>
              <a:rPr lang="fr-CA" sz="2600" dirty="0"/>
              <a:t>Panoramas époustouflants du sillon des Rocheuses</a:t>
            </a:r>
            <a:endParaRPr lang="fr-CA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0099" y="1295400"/>
            <a:ext cx="4360468" cy="3276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10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9452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11</a:t>
            </a:fld>
            <a:endParaRPr lang="fr-CA" dirty="0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69495551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4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44234" y="1467257"/>
            <a:ext cx="5543906" cy="1089427"/>
          </a:xfrm>
        </p:spPr>
        <p:txBody>
          <a:bodyPr/>
          <a:lstStyle/>
          <a:p>
            <a:r>
              <a:rPr lang="fr-CA" dirty="0"/>
              <a:t>Superbe Colombie-Britannique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/>
              <a:t>Établi en 1857 par la Fraser Ironworks</a:t>
            </a:r>
          </a:p>
        </p:txBody>
      </p:sp>
      <p:pic>
        <p:nvPicPr>
          <p:cNvPr id="25" name="Content Placeholder 2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9800" y="2853928"/>
            <a:ext cx="4013200" cy="27420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3" name="TextBox 32"/>
          <p:cNvSpPr txBox="1"/>
          <p:nvPr/>
        </p:nvSpPr>
        <p:spPr>
          <a:xfrm>
            <a:off x="5943600" y="2020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/>
              <a:t>Le 2</a:t>
            </a:r>
            <a:r>
              <a:rPr lang="fr-CA" i="1" baseline="30000" dirty="0"/>
              <a:t>e</a:t>
            </a:r>
            <a:r>
              <a:rPr lang="fr-CA" i="1" dirty="0"/>
              <a:t> jour du </a:t>
            </a:r>
            <a:r>
              <a:rPr lang="fr-CA" i="1" dirty="0" smtClean="0"/>
              <a:t>circuit, </a:t>
            </a:r>
            <a:br>
              <a:rPr lang="fr-CA" i="1" dirty="0" smtClean="0"/>
            </a:br>
            <a:r>
              <a:rPr lang="fr-CA" i="1" dirty="0" smtClean="0"/>
              <a:t>à </a:t>
            </a:r>
            <a:r>
              <a:rPr lang="fr-CA" i="1" dirty="0"/>
              <a:t>20 km à l’est de Kamloops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12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État des bénéfices trimestriels</a:t>
            </a:r>
            <a:endParaRPr lang="fr-CA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464486"/>
              </p:ext>
            </p:extLst>
          </p:nvPr>
        </p:nvGraphicFramePr>
        <p:xfrm>
          <a:off x="1016000" y="914400"/>
          <a:ext cx="7267575" cy="404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Feuille de calcul" r:id="rId4" imgW="5496059" imgH="3057538" progId="Excel.Sheet.12">
                  <p:embed/>
                </p:oleObj>
              </mc:Choice>
              <mc:Fallback>
                <p:oleObj name="Feuille de calcul" r:id="rId4" imgW="5496059" imgH="30575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6000" y="914400"/>
                        <a:ext cx="7267575" cy="404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858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Revenus de VTA</a:t>
            </a:r>
            <a:endParaRPr lang="fr-C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644" y="1219200"/>
            <a:ext cx="5825356" cy="368200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6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202265443"/>
              </p:ext>
            </p:extLst>
          </p:nvPr>
        </p:nvGraphicFramePr>
        <p:xfrm>
          <a:off x="762000" y="1143000"/>
          <a:ext cx="76962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16668" y="4799571"/>
            <a:ext cx="4403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400" dirty="0" smtClean="0"/>
              <a:t>Sondage national en ligne réalisé par  Boyer et associés</a:t>
            </a:r>
            <a:endParaRPr lang="fr-CA" sz="1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9830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seriesEl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95400"/>
            <a:ext cx="3657600" cy="3514344"/>
          </a:xfrm>
        </p:spPr>
        <p:txBody>
          <a:bodyPr>
            <a:normAutofit/>
          </a:bodyPr>
          <a:lstStyle/>
          <a:p>
            <a:r>
              <a:rPr lang="fr-CA" dirty="0" smtClean="0"/>
              <a:t>Trains </a:t>
            </a:r>
            <a:r>
              <a:rPr lang="fr-CA" dirty="0"/>
              <a:t>Canada inc.</a:t>
            </a:r>
          </a:p>
          <a:p>
            <a:r>
              <a:rPr lang="fr-CA" dirty="0"/>
              <a:t>Basée à </a:t>
            </a:r>
            <a:r>
              <a:rPr lang="fr-CA" dirty="0" smtClean="0"/>
              <a:t>Vancouver </a:t>
            </a:r>
            <a:br>
              <a:rPr lang="fr-CA" dirty="0" smtClean="0"/>
            </a:br>
            <a:r>
              <a:rPr lang="fr-CA" dirty="0" smtClean="0"/>
              <a:t>(C.-B.)</a:t>
            </a:r>
            <a:endParaRPr lang="fr-CA" dirty="0"/>
          </a:p>
          <a:p>
            <a:r>
              <a:rPr lang="fr-CA" dirty="0"/>
              <a:t>Société privée de chemin de fer établie en 1957</a:t>
            </a:r>
            <a:endParaRPr lang="fr-CA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en-US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3</a:t>
            </a:fld>
            <a:endParaRPr lang="fr-CA" dirty="0"/>
          </a:p>
        </p:txBody>
      </p:sp>
      <p:pic>
        <p:nvPicPr>
          <p:cNvPr id="7" name="Picture 2" descr="C:\Users\Michèle\AppData\Local\Microsoft\Windows\Temporary Internet Files\Content.IE5\V47JADCZ\MC90032672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260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Colombie-Britannique en train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2962" y="1100629"/>
            <a:ext cx="7520940" cy="2404572"/>
          </a:xfrm>
        </p:spPr>
        <p:txBody>
          <a:bodyPr/>
          <a:lstStyle/>
          <a:p>
            <a:r>
              <a:rPr lang="fr-CA" dirty="0"/>
              <a:t>Paysages inoubliables et majestueux</a:t>
            </a:r>
          </a:p>
          <a:p>
            <a:pPr lvl="1"/>
            <a:r>
              <a:rPr lang="fr-CA" dirty="0"/>
              <a:t>Rocheuses canadiennes</a:t>
            </a:r>
          </a:p>
          <a:p>
            <a:pPr lvl="1"/>
            <a:r>
              <a:rPr lang="fr-CA" dirty="0"/>
              <a:t>L’Ouest canadien</a:t>
            </a:r>
          </a:p>
          <a:p>
            <a:r>
              <a:rPr lang="fr-CA" dirty="0"/>
              <a:t>Dans les pas des grands explorateurs </a:t>
            </a:r>
          </a:p>
          <a:p>
            <a:pPr lvl="1"/>
            <a:r>
              <a:rPr lang="fr-CA" dirty="0"/>
              <a:t>Ligne de partage des eaux</a:t>
            </a:r>
          </a:p>
          <a:p>
            <a:r>
              <a:rPr lang="fr-CA" dirty="0"/>
              <a:t>Excursions rapides et faciles</a:t>
            </a:r>
          </a:p>
          <a:p>
            <a:r>
              <a:rPr lang="fr-CA" dirty="0"/>
              <a:t>Hébergement 4 étoiles</a:t>
            </a:r>
            <a:endParaRPr lang="en-US" dirty="0" smtClean="0"/>
          </a:p>
        </p:txBody>
      </p:sp>
      <p:grpSp>
        <p:nvGrpSpPr>
          <p:cNvPr id="25" name="Group 24"/>
          <p:cNvGrpSpPr/>
          <p:nvPr/>
        </p:nvGrpSpPr>
        <p:grpSpPr>
          <a:xfrm>
            <a:off x="838200" y="4191000"/>
            <a:ext cx="7543800" cy="381000"/>
            <a:chOff x="838200" y="4191000"/>
            <a:chExt cx="7543800" cy="381000"/>
          </a:xfrm>
        </p:grpSpPr>
        <p:sp>
          <p:nvSpPr>
            <p:cNvPr id="13" name="Snip Diagonal Corner Rectangle 12"/>
            <p:cNvSpPr/>
            <p:nvPr/>
          </p:nvSpPr>
          <p:spPr>
            <a:xfrm>
              <a:off x="838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Les Explorateurs</a:t>
              </a:r>
              <a:endParaRPr lang="fr-CA" sz="1600" dirty="0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36576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Passe de l’Ouest</a:t>
              </a:r>
              <a:endParaRPr lang="fr-CA" sz="1600" dirty="0"/>
            </a:p>
          </p:txBody>
        </p:sp>
        <p:sp>
          <p:nvSpPr>
            <p:cNvPr id="20" name="Snip Diagonal Corner Rectangle 19"/>
            <p:cNvSpPr/>
            <p:nvPr/>
          </p:nvSpPr>
          <p:spPr>
            <a:xfrm>
              <a:off x="64770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Route du Nord</a:t>
              </a:r>
              <a:endParaRPr lang="fr-CA" sz="1600" dirty="0"/>
            </a:p>
          </p:txBody>
        </p:sp>
      </p:grpSp>
      <p:sp>
        <p:nvSpPr>
          <p:cNvPr id="9" name="Rectangle 8"/>
          <p:cNvSpPr/>
          <p:nvPr/>
        </p:nvSpPr>
        <p:spPr>
          <a:xfrm>
            <a:off x="4481708" y="1905000"/>
            <a:ext cx="44484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C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C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garanties au Canada</a:t>
            </a:r>
            <a:endParaRPr lang="fr-C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71" name="Elbow Connector 70"/>
          <p:cNvCxnSpPr>
            <a:stCxn id="13" idx="3"/>
            <a:endCxn id="19" idx="3"/>
          </p:cNvCxnSpPr>
          <p:nvPr/>
        </p:nvCxnSpPr>
        <p:spPr>
          <a:xfrm rot="5400000" flipH="1" flipV="1">
            <a:off x="3200403" y="2781300"/>
            <a:ext cx="1588" cy="2819400"/>
          </a:xfrm>
          <a:prstGeom prst="bentConnector3">
            <a:avLst>
              <a:gd name="adj1" fmla="val 14395466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19" idx="1"/>
            <a:endCxn id="20" idx="1"/>
          </p:cNvCxnSpPr>
          <p:nvPr/>
        </p:nvCxnSpPr>
        <p:spPr>
          <a:xfrm rot="16200000" flipH="1">
            <a:off x="6019803" y="3162300"/>
            <a:ext cx="1588" cy="2819400"/>
          </a:xfrm>
          <a:prstGeom prst="bentConnector3">
            <a:avLst>
              <a:gd name="adj1" fmla="val 14395466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4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</p:spPr>
        <p:txBody>
          <a:bodyPr/>
          <a:lstStyle/>
          <a:p>
            <a:r>
              <a:rPr lang="fr-CA" dirty="0" smtClean="0"/>
              <a:t>APERÇU DES Forfaits DE Trains Canada</a:t>
            </a:r>
            <a:endParaRPr lang="fr-CA" dirty="0"/>
          </a:p>
        </p:txBody>
      </p:sp>
      <p:graphicFrame>
        <p:nvGraphicFramePr>
          <p:cNvPr id="5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68676830"/>
              </p:ext>
            </p:extLst>
          </p:nvPr>
        </p:nvGraphicFramePr>
        <p:xfrm>
          <a:off x="1828802" y="1100629"/>
          <a:ext cx="5524500" cy="357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Left Arrow 5"/>
          <p:cNvSpPr/>
          <p:nvPr/>
        </p:nvSpPr>
        <p:spPr>
          <a:xfrm>
            <a:off x="18288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18288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 rot="10800000">
            <a:off x="61341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 rot="10800000">
            <a:off x="61341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lowchart: Document 9"/>
          <p:cNvSpPr/>
          <p:nvPr/>
        </p:nvSpPr>
        <p:spPr>
          <a:xfrm>
            <a:off x="228600" y="12192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>
            <a:flatTx/>
          </a:bodyPr>
          <a:lstStyle/>
          <a:p>
            <a:r>
              <a:rPr lang="fr-CA" dirty="0" smtClean="0">
                <a:solidFill>
                  <a:prstClr val="white"/>
                </a:solidFill>
              </a:rPr>
              <a:t>Super panoramas grâce au dôme vitré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1" name="Flowchart: Document 10"/>
          <p:cNvSpPr/>
          <p:nvPr/>
        </p:nvSpPr>
        <p:spPr>
          <a:xfrm>
            <a:off x="228600" y="33528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>
            <a:flatTx/>
          </a:bodyPr>
          <a:lstStyle/>
          <a:p>
            <a:r>
              <a:rPr lang="fr-CA" dirty="0" smtClean="0">
                <a:solidFill>
                  <a:prstClr val="white"/>
                </a:solidFill>
              </a:rPr>
              <a:t>Meilleur prix, à partir de 1597$ /personne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2" name="Flowchart: Document 11"/>
          <p:cNvSpPr/>
          <p:nvPr/>
        </p:nvSpPr>
        <p:spPr>
          <a:xfrm flipH="1">
            <a:off x="7543800" y="12192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>
            <a:flatTx/>
          </a:bodyPr>
          <a:lstStyle/>
          <a:p>
            <a:pPr algn="r"/>
            <a:r>
              <a:rPr lang="fr-CA" dirty="0" smtClean="0">
                <a:solidFill>
                  <a:prstClr val="white"/>
                </a:solidFill>
              </a:rPr>
              <a:t>Repas fins servis dans le wagon restaurant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3" name="Flowchart: Document 12"/>
          <p:cNvSpPr/>
          <p:nvPr/>
        </p:nvSpPr>
        <p:spPr>
          <a:xfrm flipH="1">
            <a:off x="7543800" y="33528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>
            <a:flatTx/>
          </a:bodyPr>
          <a:lstStyle/>
          <a:p>
            <a:pPr algn="r"/>
            <a:r>
              <a:rPr lang="fr-CA" dirty="0" smtClean="0">
                <a:solidFill>
                  <a:prstClr val="white"/>
                </a:solidFill>
              </a:rPr>
              <a:t>Déjeuner en plein air dans le wagon terrasse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5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85879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  <p:bldGraphic spid="5" grpId="1">
        <p:bldAsOne/>
      </p:bldGraphic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68040" cy="3712464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fr-CA" sz="2200" dirty="0"/>
              <a:t>Itinéraire : Vancouver – Calgary</a:t>
            </a:r>
          </a:p>
          <a:p>
            <a:pPr lvl="0">
              <a:spcAft>
                <a:spcPts val="600"/>
              </a:spcAft>
            </a:pPr>
            <a:r>
              <a:rPr lang="fr-CA" sz="2200" dirty="0" smtClean="0"/>
              <a:t>     Aperçu </a:t>
            </a:r>
            <a:r>
              <a:rPr lang="fr-CA" sz="2200" dirty="0"/>
              <a:t>du circuit</a:t>
            </a:r>
          </a:p>
          <a:p>
            <a:pPr lvl="1"/>
            <a:r>
              <a:rPr lang="fr-CA" sz="2100" dirty="0"/>
              <a:t>Voie ferrée transcontinentale historique et monument de Last Spike</a:t>
            </a:r>
          </a:p>
          <a:p>
            <a:pPr lvl="1"/>
            <a:r>
              <a:rPr lang="fr-CA" sz="2100" dirty="0"/>
              <a:t>Fameux pont de Wolf Creek et tunnels de Rich Bar</a:t>
            </a:r>
          </a:p>
          <a:p>
            <a:pPr lvl="1"/>
            <a:r>
              <a:rPr lang="fr-CA" sz="2100" dirty="0"/>
              <a:t>Passe de Bucking Bull sur la ligne de partage des eaux</a:t>
            </a:r>
          </a:p>
          <a:p>
            <a:pPr lvl="1"/>
            <a:r>
              <a:rPr lang="fr-CA" sz="2100" dirty="0"/>
              <a:t>Suivez les pas du célèbre naturaliste explorateur John Henry Williamson</a:t>
            </a:r>
            <a:endParaRPr lang="fr-CA" sz="2100" dirty="0" smtClean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192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Dans les pas des </a:t>
            </a:r>
            <a:r>
              <a:rPr lang="fr-CA" dirty="0" smtClean="0"/>
              <a:t>explorateurs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6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620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Niveaux de service et prix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7</a:t>
            </a:fld>
            <a:endParaRPr lang="en-US" dirty="0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66141319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31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68040" cy="371246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r-CA" sz="2200" dirty="0"/>
              <a:t>Itinéraire : Vancouver – Kamloops – Jasper</a:t>
            </a:r>
          </a:p>
          <a:p>
            <a:pPr lvl="0">
              <a:spcAft>
                <a:spcPts val="600"/>
              </a:spcAft>
            </a:pPr>
            <a:r>
              <a:rPr lang="fr-CA" sz="2200" dirty="0" smtClean="0"/>
              <a:t>     Aperçu </a:t>
            </a:r>
            <a:r>
              <a:rPr lang="fr-CA" sz="2200" dirty="0"/>
              <a:t>du circuit</a:t>
            </a:r>
          </a:p>
          <a:p>
            <a:pPr lvl="1"/>
            <a:r>
              <a:rPr lang="fr-CA" sz="1900" dirty="0"/>
              <a:t>Splendeur des eaux tumultueuses d’Anderson Gorge</a:t>
            </a:r>
          </a:p>
          <a:p>
            <a:pPr lvl="1"/>
            <a:r>
              <a:rPr lang="fr-CA" sz="1900" dirty="0"/>
              <a:t>Sereine beauté du mont Robson, le plus haut sommet des Rocheuses</a:t>
            </a:r>
          </a:p>
          <a:p>
            <a:pPr lvl="1"/>
            <a:r>
              <a:rPr lang="fr-CA" sz="1900" dirty="0"/>
              <a:t>Rafting en eaux vives sur le Fraser jusqu’à Black Gulch</a:t>
            </a:r>
          </a:p>
          <a:p>
            <a:pPr lvl="1"/>
            <a:r>
              <a:rPr lang="fr-CA" sz="1900" dirty="0"/>
              <a:t>Parc national de Jasper</a:t>
            </a:r>
            <a:endParaRPr lang="fr-CA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74961"/>
            <a:ext cx="4419600" cy="331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Passe de l’Ouest</a:t>
            </a:r>
            <a:endParaRPr lang="fr-CA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8</a:t>
            </a:fld>
            <a:endParaRPr lang="fr-CA" dirty="0"/>
          </a:p>
        </p:txBody>
      </p:sp>
      <p:sp>
        <p:nvSpPr>
          <p:cNvPr id="7" name="Action Button: Information 6">
            <a:hlinkClick r:id="" action="ppaction://noaction" highlightClick="1"/>
          </p:cNvPr>
          <p:cNvSpPr/>
          <p:nvPr/>
        </p:nvSpPr>
        <p:spPr>
          <a:xfrm>
            <a:off x="3619500" y="4279900"/>
            <a:ext cx="381000" cy="381000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2361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9</a:t>
            </a:fld>
            <a:endParaRPr lang="en-US" dirty="0"/>
          </a:p>
        </p:txBody>
      </p:sp>
      <p:graphicFrame>
        <p:nvGraphicFramePr>
          <p:cNvPr id="8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89959146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4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>
    <a:lnDef>
      <a:spPr>
        <a:ln w="19050">
          <a:solidFill>
            <a:schemeClr val="accent1"/>
          </a:solidFill>
        </a:ln>
        <a:effectLst/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4196110</TotalTime>
  <Words>376</Words>
  <Application>Microsoft Office PowerPoint</Application>
  <PresentationFormat>Affichage à l'écran (4:3)</PresentationFormat>
  <Paragraphs>137</Paragraphs>
  <Slides>14</Slides>
  <Notes>10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6" baseType="lpstr">
      <vt:lpstr>Angles</vt:lpstr>
      <vt:lpstr>Feuille de calcul</vt:lpstr>
      <vt:lpstr>Série de circuits d’aventure</vt:lpstr>
      <vt:lpstr>Sondage comparatif sur les vacances</vt:lpstr>
      <vt:lpstr>les rocheuses canadiennes</vt:lpstr>
      <vt:lpstr>La Colombie-Britannique en train</vt:lpstr>
      <vt:lpstr>APERÇU DES Forfaits DE Trains Canada</vt:lpstr>
      <vt:lpstr>Dans les pas des explorateurs</vt:lpstr>
      <vt:lpstr>Niveaux de service et prix</vt:lpstr>
      <vt:lpstr>Passe de l’Ouest</vt:lpstr>
      <vt:lpstr>Niveaux de service et prix</vt:lpstr>
      <vt:lpstr>Route du nord</vt:lpstr>
      <vt:lpstr>Niveaux de service et prix</vt:lpstr>
      <vt:lpstr>Superbe Colombie-Britannique</vt:lpstr>
      <vt:lpstr>État des bénéfices trimestriels</vt:lpstr>
      <vt:lpstr>Revenus de VTA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d'aventure</dc:title>
  <dc:subject>Le Canada en train</dc:subject>
  <dc:creator>Votre nom</dc:creator>
  <cp:keywords>Canada, Train, Circuit</cp:keywords>
  <dc:description>Pour usage interne seulement</dc:description>
  <cp:lastModifiedBy>Colette</cp:lastModifiedBy>
  <cp:revision>362</cp:revision>
  <dcterms:created xsi:type="dcterms:W3CDTF">2009-12-04T19:33:41Z</dcterms:created>
  <dcterms:modified xsi:type="dcterms:W3CDTF">2011-03-28T20:17:59Z</dcterms:modified>
  <cp:category>Aperçus des circuits</cp:category>
  <cp:contentStatus>Ébauche</cp:contentStatus>
</cp:coreProperties>
</file>